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3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86" r:id="rId25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51" Type="http://schemas.openxmlformats.org/officeDocument/2006/relationships/slide" Target="slides/slide13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0" name="Shape 10880"/>
        <p:cNvGrpSpPr/>
        <p:nvPr/>
      </p:nvGrpSpPr>
      <p:grpSpPr>
        <a:xfrm>
          <a:off x="0" y="0"/>
          <a:ext cx="0" cy="0"/>
          <a:chOff x="0" y="0"/>
          <a:chExt cx="0" cy="0"/>
        </a:xfrm>
      </p:grpSpPr>
      <p:sp>
        <p:nvSpPr>
          <p:cNvPr id="10881" name="Google Shape;10881;p1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882" name="Google Shape;10882;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slide lists the most commonly known federal student aid programs. Information about the others is available at the URL shown on the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maximum awards listed on this slide are just that: maximum awards. There is no guarantee that any single student will receive the maximum award from any program. </a:t>
            </a:r>
            <a:endParaRPr/>
          </a:p>
          <a:p>
            <a:pPr indent="-171450" lvl="0" marL="171450" rtl="0" algn="l">
              <a:spcBef>
                <a:spcPts val="0"/>
              </a:spcBef>
              <a:spcAft>
                <a:spcPts val="0"/>
              </a:spcAft>
              <a:buClr>
                <a:schemeClr val="dk1"/>
              </a:buClr>
              <a:buSzPts val="1200"/>
              <a:buFont typeface="Arial"/>
              <a:buChar char="•"/>
            </a:pPr>
            <a:r>
              <a:rPr lang="en-US"/>
              <a:t>Not all schools participate in all of these programs.</a:t>
            </a:r>
            <a:endParaRPr/>
          </a:p>
          <a:p>
            <a:pPr indent="-171450" lvl="0" marL="171450" rtl="0" algn="l">
              <a:spcBef>
                <a:spcPts val="0"/>
              </a:spcBef>
              <a:spcAft>
                <a:spcPts val="0"/>
              </a:spcAft>
              <a:buClr>
                <a:schemeClr val="dk1"/>
              </a:buClr>
              <a:buSzPts val="1200"/>
              <a:buFont typeface="Arial"/>
              <a:buChar char="•"/>
            </a:pPr>
            <a:r>
              <a:rPr lang="en-US"/>
              <a:t>The student must have a significant level of financial need in order to receive maximum grant awards.</a:t>
            </a:r>
            <a:endParaRPr/>
          </a:p>
          <a:p>
            <a:pPr indent="-171450" lvl="0" marL="171450" rtl="0" algn="l">
              <a:spcBef>
                <a:spcPts val="0"/>
              </a:spcBef>
              <a:spcAft>
                <a:spcPts val="0"/>
              </a:spcAft>
              <a:buClr>
                <a:schemeClr val="dk1"/>
              </a:buClr>
              <a:buSzPts val="1200"/>
              <a:buFont typeface="Arial"/>
              <a:buChar char="•"/>
            </a:pPr>
            <a:r>
              <a:rPr lang="en-US"/>
              <a:t>Students should be aware that Federal Work-Study funds may run out, so it is important to apply as early as possible.</a:t>
            </a:r>
            <a:endParaRPr/>
          </a:p>
          <a:p>
            <a:pPr indent="-171450" lvl="0" marL="171450" rtl="0" algn="l">
              <a:spcBef>
                <a:spcPts val="0"/>
              </a:spcBef>
              <a:spcAft>
                <a:spcPts val="0"/>
              </a:spcAft>
              <a:buClr>
                <a:schemeClr val="dk1"/>
              </a:buClr>
              <a:buSzPts val="1200"/>
              <a:buFont typeface="Arial"/>
              <a:buChar char="•"/>
            </a:pPr>
            <a:r>
              <a:rPr lang="en-US"/>
              <a:t>(Note that the Direct PLUS Loan is also available to graduate and professional students, but this example is for an incoming freshman, so we’ve only mentioned that the parent can get a PLUS.)</a:t>
            </a:r>
            <a:endParaRPr/>
          </a:p>
          <a:p>
            <a:pPr indent="-95250" lvl="0" marL="17145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You may wish to hand out the document “Federal Student Aid at a Glance” (available at the URL on the slide) to your attendees to provide them a high-level understanding of federal student aid.</a:t>
            </a:r>
            <a:endParaRPr/>
          </a:p>
          <a:p>
            <a:pPr indent="0" lvl="0" marL="0" rtl="0" algn="l">
              <a:spcBef>
                <a:spcPts val="0"/>
              </a:spcBef>
              <a:spcAft>
                <a:spcPts val="0"/>
              </a:spcAft>
              <a:buNone/>
            </a:pPr>
            <a:r>
              <a:t/>
            </a:r>
            <a:endParaRPr/>
          </a:p>
        </p:txBody>
      </p:sp>
      <p:sp>
        <p:nvSpPr>
          <p:cNvPr id="10883" name="Google Shape;10883;p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notesSlide" Target="../notesSlides/notesSlide131.xml"/><Relationship Id="rId3" Type="http://schemas.openxmlformats.org/officeDocument/2006/relationships/hyperlink" Target="http://studentaid.gov/glance" TargetMode="External"/></Relationships>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4" name="Shape 10884"/>
        <p:cNvGrpSpPr/>
        <p:nvPr/>
      </p:nvGrpSpPr>
      <p:grpSpPr>
        <a:xfrm>
          <a:off x="0" y="0"/>
          <a:ext cx="0" cy="0"/>
          <a:chOff x="0" y="0"/>
          <a:chExt cx="0" cy="0"/>
        </a:xfrm>
      </p:grpSpPr>
      <p:sp>
        <p:nvSpPr>
          <p:cNvPr id="10885" name="Google Shape;10885;p1561"/>
          <p:cNvSpPr txBox="1"/>
          <p:nvPr>
            <p:ph type="title"/>
          </p:nvPr>
        </p:nvSpPr>
        <p:spPr>
          <a:xfrm>
            <a:off x="460375" y="414338"/>
            <a:ext cx="8553450" cy="6477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None/>
            </a:pPr>
            <a:r>
              <a:rPr b="0" i="1" lang="en-US" sz="3000" u="sng"/>
              <a:t>How much federal student aid can I get?</a:t>
            </a:r>
            <a:endParaRPr/>
          </a:p>
        </p:txBody>
      </p:sp>
      <p:sp>
        <p:nvSpPr>
          <p:cNvPr id="10886" name="Google Shape;10886;p1561"/>
          <p:cNvSpPr txBox="1"/>
          <p:nvPr>
            <p:ph idx="1" type="body"/>
          </p:nvPr>
        </p:nvSpPr>
        <p:spPr>
          <a:xfrm>
            <a:off x="501650" y="1143000"/>
            <a:ext cx="8229600" cy="4297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535353"/>
              </a:buClr>
              <a:buSzPts val="2240"/>
              <a:buFont typeface="Arial"/>
              <a:buNone/>
            </a:pPr>
            <a:r>
              <a:rPr lang="en-US" sz="2800"/>
              <a:t>Maximum amounts for the major programs for a dependent freshman in 2017-18:</a:t>
            </a:r>
            <a:endParaRPr/>
          </a:p>
          <a:p>
            <a:pPr indent="-230188" lvl="0" marL="230188" rtl="0" algn="l">
              <a:spcBef>
                <a:spcPts val="560"/>
              </a:spcBef>
              <a:spcAft>
                <a:spcPts val="0"/>
              </a:spcAft>
              <a:buClr>
                <a:srgbClr val="535353"/>
              </a:buClr>
              <a:buSzPts val="2240"/>
              <a:buFont typeface="Arial"/>
              <a:buChar char="•"/>
            </a:pPr>
            <a:r>
              <a:rPr lang="en-US" sz="2800"/>
              <a:t>Federal Pell Grant: $5,920</a:t>
            </a:r>
            <a:endParaRPr/>
          </a:p>
          <a:p>
            <a:pPr indent="-230188" lvl="0" marL="230188" rtl="0" algn="l">
              <a:spcBef>
                <a:spcPts val="560"/>
              </a:spcBef>
              <a:spcAft>
                <a:spcPts val="0"/>
              </a:spcAft>
              <a:buClr>
                <a:srgbClr val="535353"/>
              </a:buClr>
              <a:buSzPts val="2240"/>
              <a:buFont typeface="Arial"/>
              <a:buChar char="•"/>
            </a:pPr>
            <a:r>
              <a:rPr lang="en-US" sz="2800"/>
              <a:t>Federal Work-Study: depends on funds available at school</a:t>
            </a:r>
            <a:endParaRPr/>
          </a:p>
          <a:p>
            <a:pPr indent="-230188" lvl="0" marL="230188" rtl="0" algn="l">
              <a:spcBef>
                <a:spcPts val="560"/>
              </a:spcBef>
              <a:spcAft>
                <a:spcPts val="0"/>
              </a:spcAft>
              <a:buClr>
                <a:srgbClr val="535353"/>
              </a:buClr>
              <a:buSzPts val="2240"/>
              <a:buFont typeface="Arial"/>
              <a:buChar char="•"/>
            </a:pPr>
            <a:r>
              <a:rPr lang="en-US" sz="2800"/>
              <a:t>Direct Subsidized and Unsubsidized Loans: $5,500 total</a:t>
            </a:r>
            <a:endParaRPr/>
          </a:p>
          <a:p>
            <a:pPr indent="-230188" lvl="0" marL="230188" rtl="0" algn="l">
              <a:spcBef>
                <a:spcPts val="560"/>
              </a:spcBef>
              <a:spcAft>
                <a:spcPts val="0"/>
              </a:spcAft>
              <a:buClr>
                <a:srgbClr val="535353"/>
              </a:buClr>
              <a:buSzPts val="2240"/>
              <a:buFont typeface="Arial"/>
              <a:buChar char="•"/>
            </a:pPr>
            <a:r>
              <a:rPr lang="en-US" sz="2800"/>
              <a:t>Direct PLUS Loan (for parents): COA minus other aid received</a:t>
            </a:r>
            <a:endParaRPr/>
          </a:p>
          <a:p>
            <a:pPr indent="0" lvl="0" marL="0" rtl="0" algn="l">
              <a:spcBef>
                <a:spcPts val="280"/>
              </a:spcBef>
              <a:spcAft>
                <a:spcPts val="0"/>
              </a:spcAft>
              <a:buClr>
                <a:srgbClr val="535353"/>
              </a:buClr>
              <a:buSzPts val="1120"/>
              <a:buFont typeface="Arial"/>
              <a:buNone/>
            </a:pPr>
            <a:r>
              <a:t/>
            </a:r>
            <a:endParaRPr sz="1400"/>
          </a:p>
          <a:p>
            <a:pPr indent="0" lvl="0" marL="0" rtl="0" algn="l">
              <a:spcBef>
                <a:spcPts val="560"/>
              </a:spcBef>
              <a:spcAft>
                <a:spcPts val="0"/>
              </a:spcAft>
              <a:buClr>
                <a:srgbClr val="535353"/>
              </a:buClr>
              <a:buSzPts val="2240"/>
              <a:buFont typeface="Arial"/>
              <a:buNone/>
            </a:pPr>
            <a:r>
              <a:rPr lang="en-US" sz="2800"/>
              <a:t>Funds from other programs are available; see </a:t>
            </a:r>
            <a:r>
              <a:rPr lang="en-US" sz="2800" u="sng">
                <a:solidFill>
                  <a:schemeClr val="hlink"/>
                </a:solidFill>
                <a:hlinkClick r:id="rId3"/>
              </a:rPr>
              <a:t>StudentAid.gov/glance</a:t>
            </a:r>
            <a:r>
              <a:rPr lang="en-US" sz="2800"/>
              <a:t> for details.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